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7" r:id="rId12"/>
    <p:sldId id="268" r:id="rId13"/>
    <p:sldId id="269" r:id="rId14"/>
    <p:sldId id="265" r:id="rId15"/>
  </p:sldIdLst>
  <p:sldSz cx="14630400" cy="8229600"/>
  <p:notesSz cx="8229600" cy="14630400"/>
  <p:embeddedFontLst>
    <p:embeddedFont>
      <p:font typeface="Copperplate Gothic Bold" panose="020E0705020206020404" pitchFamily="34" charset="0"/>
      <p:regular r:id="rId17"/>
    </p:embeddedFont>
    <p:embeddedFont>
      <p:font typeface="Dubai" panose="020B0503030403030204" pitchFamily="34" charset="-78"/>
      <p:regular r:id="rId18"/>
      <p:bold r:id="rId19"/>
    </p:embeddedFont>
    <p:embeddedFont>
      <p:font typeface="Impact" panose="020B0806030902050204" pitchFamily="34" charset="0"/>
      <p:regular r:id="rId20"/>
    </p:embeddedFont>
    <p:embeddedFont>
      <p:font typeface="Red Hat Text"/>
      <p:regular r:id="rId21"/>
    </p:embeddedFont>
    <p:embeddedFont>
      <p:font typeface="Roboto Light" panose="02000000000000000000" pitchFamily="2" charset="0"/>
      <p:regular r:id="rId22"/>
      <p:italic r:id="rId23"/>
    </p:embeddedFont>
    <p:embeddedFont>
      <p:font typeface="Script MT Bold" panose="03040602040607080904" pitchFamily="66" charset="0"/>
      <p:bold r:id="rId24"/>
    </p:embeddedFont>
    <p:embeddedFont>
      <p:font typeface="Segoe Fluent Icons" panose="050A0102010101010101" pitchFamily="18" charset="0"/>
      <p:regular r:id="rId25"/>
    </p:embeddedFont>
    <p:embeddedFont>
      <p:font typeface="Segoe UI" panose="020B0502040204020203" pitchFamily="34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C5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78963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324124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56633" y="3058774"/>
            <a:ext cx="7857410" cy="2770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3700" b="1" dirty="0">
                <a:solidFill>
                  <a:srgbClr val="1F1E1E"/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MAILOPS-CLI: A SEAMLESS COMMAND-LINE SOLUTION FOR EFFICIENT EMAIL MANAGEMENT</a:t>
            </a:r>
            <a:endParaRPr lang="en-US" sz="3700" b="1" dirty="0"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3BCEAE-0DBF-ED99-895F-B0AD777A0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80819" y="7751423"/>
            <a:ext cx="1733224" cy="37426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03064" y="101483"/>
            <a:ext cx="1837464" cy="662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3500" dirty="0">
                <a:solidFill>
                  <a:srgbClr val="1F1E1E"/>
                </a:solidFill>
                <a:latin typeface="Segoe UI" panose="020B0502040204020203" pitchFamily="34" charset="0"/>
                <a:ea typeface="Red Hat Text" pitchFamily="34" charset="-122"/>
                <a:cs typeface="Segoe UI" panose="020B0502040204020203" pitchFamily="34" charset="0"/>
              </a:rPr>
              <a:t>OUTPUT </a:t>
            </a:r>
            <a:endParaRPr lang="en-US" sz="3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42D5C1D-06B4-6A17-843D-9E7AA02D2E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0819" y="7751423"/>
            <a:ext cx="1733224" cy="37426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BA6A9DF-72B6-A6E9-D2CA-BD63320E778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7132" b="7138"/>
          <a:stretch/>
        </p:blipFill>
        <p:spPr>
          <a:xfrm>
            <a:off x="1059872" y="1014767"/>
            <a:ext cx="12843164" cy="1610591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DE830CB-DEB6-A573-3BBB-1795600D860A}"/>
              </a:ext>
            </a:extLst>
          </p:cNvPr>
          <p:cNvSpPr txBox="1"/>
          <p:nvPr/>
        </p:nvSpPr>
        <p:spPr>
          <a:xfrm>
            <a:off x="1059872" y="749177"/>
            <a:ext cx="367838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/>
              <a:t>SEND OPERATION WITH ATTACHMENTS 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52F965F5-38B0-1754-7399-C3405440036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67766" b="4299"/>
          <a:stretch/>
        </p:blipFill>
        <p:spPr>
          <a:xfrm>
            <a:off x="1059869" y="3039527"/>
            <a:ext cx="12843167" cy="214052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C4E83365-6E9D-7D67-AFA0-3EE506469751}"/>
              </a:ext>
            </a:extLst>
          </p:cNvPr>
          <p:cNvSpPr txBox="1"/>
          <p:nvPr/>
        </p:nvSpPr>
        <p:spPr>
          <a:xfrm>
            <a:off x="952500" y="2784748"/>
            <a:ext cx="422217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/>
              <a:t>SEND OPERATION FOR SINGLE &amp; MULTIPLE USERS 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EDE216-CC66-F417-CF71-ACDEB941229B}"/>
              </a:ext>
            </a:extLst>
          </p:cNvPr>
          <p:cNvSpPr txBox="1"/>
          <p:nvPr/>
        </p:nvSpPr>
        <p:spPr>
          <a:xfrm>
            <a:off x="1059869" y="5342722"/>
            <a:ext cx="367838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/>
              <a:t>READ OPERATION LASTEST MAILS 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FC8F56B9-5F28-15D8-F60A-9D076D7D876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53158" b="15895"/>
          <a:stretch/>
        </p:blipFill>
        <p:spPr>
          <a:xfrm>
            <a:off x="1059868" y="5621785"/>
            <a:ext cx="12843167" cy="254577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D39E3B-55AD-768A-B491-12A46C0F8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0819" y="7751423"/>
            <a:ext cx="1733224" cy="3742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1D0090B-CF10-1B65-CFCC-C3EC5ED139FC}"/>
              </a:ext>
            </a:extLst>
          </p:cNvPr>
          <p:cNvSpPr txBox="1"/>
          <p:nvPr/>
        </p:nvSpPr>
        <p:spPr>
          <a:xfrm>
            <a:off x="218208" y="574837"/>
            <a:ext cx="367838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/>
              <a:t>READ MAILS ON DATE FILTRATION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ED3E19-A78D-A2E2-297C-D2B20C1D3EA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4729" b="5869"/>
          <a:stretch/>
        </p:blipFill>
        <p:spPr>
          <a:xfrm>
            <a:off x="284721" y="916737"/>
            <a:ext cx="13362710" cy="31172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5DC041-087A-7B92-729A-FF7C6783950D}"/>
              </a:ext>
            </a:extLst>
          </p:cNvPr>
          <p:cNvSpPr txBox="1"/>
          <p:nvPr/>
        </p:nvSpPr>
        <p:spPr>
          <a:xfrm>
            <a:off x="218208" y="4438498"/>
            <a:ext cx="3678383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500" dirty="0"/>
              <a:t>SET &amp; FETCH STAR MAILS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E95C81C-F1EB-C58B-65E1-0C558AA168C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2112" b="7937"/>
          <a:stretch/>
        </p:blipFill>
        <p:spPr>
          <a:xfrm>
            <a:off x="284721" y="4776693"/>
            <a:ext cx="13362710" cy="246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8619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F8B713-71AB-BC77-C791-F12B18F3C7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0819" y="7751423"/>
            <a:ext cx="1733224" cy="3742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5D648E-F03F-EF5E-A9F0-E294785E71E5}"/>
              </a:ext>
            </a:extLst>
          </p:cNvPr>
          <p:cNvSpPr txBox="1"/>
          <p:nvPr/>
        </p:nvSpPr>
        <p:spPr>
          <a:xfrm>
            <a:off x="114299" y="255009"/>
            <a:ext cx="367838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/>
              <a:t>SEARCH MAILS BY USER MAILID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707854-C9C3-35BB-3DBD-05A245B2D7D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3999" b="4149"/>
          <a:stretch/>
        </p:blipFill>
        <p:spPr>
          <a:xfrm>
            <a:off x="197428" y="578174"/>
            <a:ext cx="13508181" cy="17976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FD0A22-FD11-0215-C161-F8A96F69902F}"/>
              </a:ext>
            </a:extLst>
          </p:cNvPr>
          <p:cNvSpPr txBox="1"/>
          <p:nvPr/>
        </p:nvSpPr>
        <p:spPr>
          <a:xfrm>
            <a:off x="197427" y="2684860"/>
            <a:ext cx="367838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/>
              <a:t>SEARCH MAILS BY USER MAILID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37D720-BF2D-FF91-7213-3B50BCD524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428" y="2959396"/>
            <a:ext cx="13508181" cy="21042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31C987E-AE52-4271-3966-44332BB14597}"/>
              </a:ext>
            </a:extLst>
          </p:cNvPr>
          <p:cNvSpPr txBox="1"/>
          <p:nvPr/>
        </p:nvSpPr>
        <p:spPr>
          <a:xfrm>
            <a:off x="197426" y="5530635"/>
            <a:ext cx="367838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/>
              <a:t>LOCAL STORAGE LOG FILE MAILS SEND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280CFB1-1A8D-9302-EFA5-32010C9763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428" y="5853800"/>
            <a:ext cx="13508181" cy="171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264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AF6DE363-58A6-D93A-2BE6-EBD8D4BC979E}"/>
              </a:ext>
            </a:extLst>
          </p:cNvPr>
          <p:cNvSpPr/>
          <p:nvPr/>
        </p:nvSpPr>
        <p:spPr>
          <a:xfrm>
            <a:off x="504748" y="558726"/>
            <a:ext cx="2529397" cy="572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dirty="0">
                <a:latin typeface="Segoe UI" panose="020B0502040204020203" pitchFamily="34" charset="0"/>
                <a:cs typeface="Segoe UI" panose="020B0502040204020203" pitchFamily="34" charset="0"/>
              </a:rPr>
              <a:t>REFERENCE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076F60-4668-D542-1BA6-BFC40F8B4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0819" y="7751423"/>
            <a:ext cx="1733224" cy="3742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8E786F2-4FE7-AD7A-40C8-F4F00D82F628}"/>
              </a:ext>
            </a:extLst>
          </p:cNvPr>
          <p:cNvSpPr txBox="1"/>
          <p:nvPr/>
        </p:nvSpPr>
        <p:spPr>
          <a:xfrm>
            <a:off x="3034145" y="1226127"/>
            <a:ext cx="8780319" cy="61192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741045" algn="just">
              <a:lnSpc>
                <a:spcPct val="115000"/>
              </a:lnSpc>
              <a:tabLst>
                <a:tab pos="548005" algn="l"/>
              </a:tabLst>
            </a:pPr>
            <a:r>
              <a:rPr lang="en-IN" sz="1800" dirty="0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	[1] T. Valentine, ''Scripted Email: Using </a:t>
            </a:r>
            <a:r>
              <a:rPr lang="en-IN" sz="1800" dirty="0" err="1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sendmail</a:t>
            </a:r>
            <a:r>
              <a:rPr lang="en-IN" sz="1800" dirty="0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,'' in </a:t>
            </a:r>
            <a:r>
              <a:rPr lang="en-IN" sz="1800" i="1" dirty="0" err="1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Apress</a:t>
            </a:r>
            <a:r>
              <a:rPr lang="en-IN" sz="1800" dirty="0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, 2023, pp. 161-169, </a:t>
            </a:r>
            <a:r>
              <a:rPr lang="en-IN" sz="1800" dirty="0" err="1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doi</a:t>
            </a:r>
            <a:r>
              <a:rPr lang="en-IN" sz="1800" dirty="0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: 10.1007/978-1-4842-6460-3_11.</a:t>
            </a:r>
          </a:p>
          <a:p>
            <a:pPr marR="741045" algn="just">
              <a:lnSpc>
                <a:spcPct val="115000"/>
              </a:lnSpc>
              <a:tabLst>
                <a:tab pos="548005" algn="l"/>
              </a:tabLst>
            </a:pPr>
            <a:r>
              <a:rPr lang="en-IN" sz="1800" dirty="0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 </a:t>
            </a:r>
          </a:p>
          <a:p>
            <a:pPr marL="457200" marR="741045" algn="just">
              <a:lnSpc>
                <a:spcPct val="115000"/>
              </a:lnSpc>
              <a:tabLst>
                <a:tab pos="548005" algn="l"/>
              </a:tabLst>
            </a:pPr>
            <a:r>
              <a:rPr lang="en-IN" sz="1800" dirty="0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	[2] L. Hu, ''A Design of an SMTP Email Server,'' Journal of Emerging Research in Applied Science and Engineering Technology, vol. 8, no. 4, pp. 7932, 2024, </a:t>
            </a:r>
            <a:r>
              <a:rPr lang="en-IN" sz="1800" dirty="0" err="1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doi</a:t>
            </a:r>
            <a:r>
              <a:rPr lang="en-IN" sz="1800" dirty="0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: 10.26689/jera.v8i4.7932.</a:t>
            </a:r>
          </a:p>
          <a:p>
            <a:pPr marR="741045" algn="just">
              <a:lnSpc>
                <a:spcPct val="115000"/>
              </a:lnSpc>
              <a:tabLst>
                <a:tab pos="548005" algn="l"/>
              </a:tabLst>
            </a:pPr>
            <a:r>
              <a:rPr lang="en-IN" sz="1800" dirty="0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 </a:t>
            </a:r>
          </a:p>
          <a:p>
            <a:pPr marL="457200" marR="741045" algn="just">
              <a:lnSpc>
                <a:spcPct val="115000"/>
              </a:lnSpc>
              <a:tabLst>
                <a:tab pos="548005" algn="l"/>
              </a:tabLst>
            </a:pPr>
            <a:r>
              <a:rPr lang="en-IN" sz="1800" dirty="0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	[3] D. Xie, ''Mail management method and system,'' International Journal for Research in Applied Science and Engineering Technology, vol. 5, no. 4, pp. 1132-1141, 2018.</a:t>
            </a:r>
          </a:p>
          <a:p>
            <a:pPr marR="741045" algn="just">
              <a:lnSpc>
                <a:spcPct val="115000"/>
              </a:lnSpc>
              <a:tabLst>
                <a:tab pos="548005" algn="l"/>
              </a:tabLst>
            </a:pPr>
            <a:r>
              <a:rPr lang="en-IN" sz="1800" dirty="0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 </a:t>
            </a:r>
          </a:p>
          <a:p>
            <a:pPr marL="457200" marR="741680" algn="just">
              <a:lnSpc>
                <a:spcPct val="115000"/>
              </a:lnSpc>
              <a:tabLst>
                <a:tab pos="548005" algn="l"/>
              </a:tabLst>
            </a:pPr>
            <a:r>
              <a:rPr lang="en-IN" sz="1800" dirty="0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	[4] P. </a:t>
            </a:r>
            <a:r>
              <a:rPr lang="en-IN" sz="1800" dirty="0" err="1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Letmathe</a:t>
            </a:r>
            <a:r>
              <a:rPr lang="en-IN" sz="1800" dirty="0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, E. Noll, ''Analysis of email management strategies and their effects on email management performance,''   RWTH Aachen University, 2022, </a:t>
            </a:r>
            <a:r>
              <a:rPr lang="en-IN" sz="1800" dirty="0" err="1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doi</a:t>
            </a:r>
            <a:r>
              <a:rPr lang="en-IN" sz="1800" dirty="0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: 10.1016/j.jcjp.2023.102411.</a:t>
            </a:r>
          </a:p>
          <a:p>
            <a:pPr marR="741045" algn="just">
              <a:lnSpc>
                <a:spcPct val="115000"/>
              </a:lnSpc>
              <a:tabLst>
                <a:tab pos="548005" algn="l"/>
              </a:tabLst>
            </a:pPr>
            <a:r>
              <a:rPr lang="en-IN" sz="1800" dirty="0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 </a:t>
            </a:r>
          </a:p>
          <a:p>
            <a:pPr marL="457200" marR="741045" algn="just">
              <a:lnSpc>
                <a:spcPct val="115000"/>
              </a:lnSpc>
              <a:tabLst>
                <a:tab pos="548005" algn="l"/>
              </a:tabLst>
            </a:pPr>
            <a:r>
              <a:rPr lang="en-IN" sz="1800" dirty="0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	[5] M. E. Cecchinato, J. Bird, A. L. Cox, ''Personalised email tools: a solution to email overload?'' in </a:t>
            </a:r>
            <a:r>
              <a:rPr lang="en-IN" sz="1800" i="1" dirty="0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Personalizing </a:t>
            </a:r>
            <a:r>
              <a:rPr lang="en-IN" sz="1800" i="1" dirty="0" err="1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Behavior</a:t>
            </a:r>
            <a:r>
              <a:rPr lang="en-IN" sz="1800" i="1" dirty="0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Change Technologies: CHI 2014 Workshop</a:t>
            </a:r>
            <a:r>
              <a:rPr lang="en-IN" sz="1800" dirty="0"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, ACM Conference on Human Factors in Computing Systems (CHI): Toronto, Canada, 2014.</a:t>
            </a:r>
          </a:p>
        </p:txBody>
      </p:sp>
    </p:spTree>
    <p:extLst>
      <p:ext uri="{BB962C8B-B14F-4D97-AF65-F5344CB8AC3E}">
        <p14:creationId xmlns:p14="http://schemas.microsoft.com/office/powerpoint/2010/main" val="12110114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01100" y="3814881"/>
            <a:ext cx="4799171" cy="599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Segoe UI" panose="020B0502040204020203" pitchFamily="34" charset="0"/>
                <a:ea typeface="Red Hat Text" pitchFamily="34" charset="-122"/>
                <a:cs typeface="Segoe UI" panose="020B0502040204020203" pitchFamily="34" charset="0"/>
              </a:rPr>
              <a:t>THANK YOU…</a:t>
            </a:r>
            <a:endParaRPr lang="en-US" sz="4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119E21B-031E-9C96-1058-0B40ED9DC0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80819" y="7751423"/>
            <a:ext cx="1733224" cy="37426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204" y="1670804"/>
            <a:ext cx="4887992" cy="488799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324124" y="236553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Segoe UI" panose="020B0502040204020203" pitchFamily="34" charset="0"/>
                <a:ea typeface="Red Hat Text" pitchFamily="34" charset="-122"/>
                <a:cs typeface="Segoe UI" panose="020B0502040204020203" pitchFamily="34" charset="0"/>
              </a:rPr>
              <a:t>TEAM MEMBERS </a:t>
            </a:r>
            <a:endParaRPr lang="en-US" sz="4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6324124" y="342852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ELANTHIRAYAN.E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324124" y="3895249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2"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DHIVAHAR.V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6324124" y="436197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3"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DIWAKAR.P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6324124" y="4828699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4"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ARINDRAN.M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6064352" y="636728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Guide Name : </a:t>
            </a:r>
            <a:endParaRPr lang="en-US" sz="18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350A80F-D248-121F-EB13-AECB305B34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80819" y="7751423"/>
            <a:ext cx="1733224" cy="37426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93F7BBB-70FA-6183-A929-52D222AD6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A79967C-7D4E-DD42-4199-3B7C75B8ED15}"/>
              </a:ext>
            </a:extLst>
          </p:cNvPr>
          <p:cNvSpPr/>
          <p:nvPr/>
        </p:nvSpPr>
        <p:spPr>
          <a:xfrm>
            <a:off x="0" y="0"/>
            <a:ext cx="5486400" cy="8229600"/>
          </a:xfrm>
          <a:prstGeom prst="rect">
            <a:avLst/>
          </a:prstGeom>
          <a:solidFill>
            <a:srgbClr val="B5C5F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9A6CF1-B696-0257-A8B3-A53C1CC53CAD}"/>
              </a:ext>
            </a:extLst>
          </p:cNvPr>
          <p:cNvSpPr txBox="1"/>
          <p:nvPr/>
        </p:nvSpPr>
        <p:spPr>
          <a:xfrm>
            <a:off x="5891645" y="1007918"/>
            <a:ext cx="4644737" cy="584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7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Domain introduction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7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Problem statement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7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Existing system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7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Proposed system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7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Software tools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7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Architecture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7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Modules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7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Output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7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References </a:t>
            </a:r>
            <a:endParaRPr lang="en-IN" sz="2700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1576AF-10B8-526D-1905-76C9F0347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0819" y="7751423"/>
            <a:ext cx="1733224" cy="3742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D85C040-7641-B8A7-B693-B024DFADF7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" y="1828800"/>
            <a:ext cx="5237018" cy="40132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C6AEEE0-8D74-98C6-5168-A8B5DB88977D}"/>
              </a:ext>
            </a:extLst>
          </p:cNvPr>
          <p:cNvSpPr txBox="1"/>
          <p:nvPr/>
        </p:nvSpPr>
        <p:spPr>
          <a:xfrm>
            <a:off x="1272887" y="5276640"/>
            <a:ext cx="355888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500" b="1" dirty="0">
                <a:latin typeface="Copperplate Gothic Bold" panose="020E0705020206020404" pitchFamily="3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478612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079" y="1293907"/>
            <a:ext cx="5760502" cy="7234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3500" dirty="0">
                <a:solidFill>
                  <a:srgbClr val="1F1E1E"/>
                </a:solidFill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DOMAIN INTRODUCTION</a:t>
            </a:r>
            <a:endParaRPr lang="en-US" sz="3500" dirty="0">
              <a:latin typeface="Segoe UI" panose="020B0502040204020203" pitchFamily="34" charset="0"/>
              <a:ea typeface="Red Hat Text"/>
              <a:cs typeface="Segoe UI" panose="020B0502040204020203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920853" y="2273172"/>
            <a:ext cx="7932202" cy="27872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2000" b="1" dirty="0"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Command-Line Interface (CLI)</a:t>
            </a:r>
            <a:r>
              <a:rPr lang="en-US" sz="2000" dirty="0"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: </a:t>
            </a:r>
            <a:r>
              <a:rPr lang="en-US" sz="20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 text-based interface that enables users to interact with the system by typing commands, offering a lightweight and efficient way to execute tasks directly in the terminal or console.</a:t>
            </a:r>
            <a:endParaRPr lang="en-US" sz="2000" b="1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2000" b="1" dirty="0"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Email Management</a:t>
            </a:r>
            <a:r>
              <a:rPr lang="en-US" sz="2000" dirty="0"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: </a:t>
            </a:r>
            <a:r>
              <a:rPr lang="en-US" sz="20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The process of organizing, sorting, and interacting with emails in an efficient and structured manner. It involves tasks such as sending, reading, sorting, and archiving emails.</a:t>
            </a:r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ABE99A78-5D9A-2F0C-D591-17153A6BD233}"/>
              </a:ext>
            </a:extLst>
          </p:cNvPr>
          <p:cNvSpPr/>
          <p:nvPr/>
        </p:nvSpPr>
        <p:spPr>
          <a:xfrm>
            <a:off x="584878" y="5262288"/>
            <a:ext cx="7364167" cy="1481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500" b="1" dirty="0"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Why</a:t>
            </a:r>
            <a:r>
              <a:rPr lang="en-US" sz="1500" b="1" i="1" dirty="0"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 CLI for Email?</a:t>
            </a:r>
          </a:p>
          <a:p>
            <a:pPr>
              <a:lnSpc>
                <a:spcPct val="150000"/>
              </a:lnSpc>
            </a:pPr>
            <a:r>
              <a:rPr lang="en-US" sz="1500" i="1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	 Offers faster access without a GUI Reduces resource usage and increases 	productivity Enables </a:t>
            </a:r>
            <a:r>
              <a:rPr lang="en-US" sz="15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advanced</a:t>
            </a:r>
            <a:r>
              <a:rPr lang="en-US" sz="1500" i="1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users to manage emails with greater control.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05078" y="480562"/>
            <a:ext cx="7776861" cy="766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IN" sz="3300" dirty="0"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Problem Statement &amp; Existing System</a:t>
            </a:r>
            <a:endParaRPr lang="en-US" sz="3300" dirty="0">
              <a:latin typeface="Segoe UI" panose="020B0502040204020203" pitchFamily="34" charset="0"/>
              <a:ea typeface="Red Hat Text"/>
              <a:cs typeface="Segoe UI" panose="020B0502040204020203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1102102" y="2079204"/>
            <a:ext cx="378143" cy="383025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7" name="Text 4"/>
          <p:cNvSpPr/>
          <p:nvPr/>
        </p:nvSpPr>
        <p:spPr>
          <a:xfrm>
            <a:off x="1615559" y="2010273"/>
            <a:ext cx="7066381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Cluttered Inboxes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ed Hat Text"/>
                <a:ea typeface="Red Hat Text"/>
                <a:cs typeface="Red Hat Text"/>
              </a:rPr>
              <a:t>: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Difficulty managing and prioritizing emails due to high volumes.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Fluent Icons" panose="050A0102010101010101" pitchFamily="18" charset="0"/>
              <a:ea typeface="Red Hat Text"/>
              <a:cs typeface="Red Hat Text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Limited Automation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: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Existing email systems lack efficient automation for sorting, filtering, and organizing emails.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cript MT Bold" panose="03040602040607080904" pitchFamily="66" charset="0"/>
              <a:ea typeface="Red Hat Text"/>
              <a:cs typeface="Red Hat Text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Power User Limitations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: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Traditional GUIs offer limited control and customization for advanced email management. </a:t>
            </a:r>
          </a:p>
        </p:txBody>
      </p:sp>
      <p:sp>
        <p:nvSpPr>
          <p:cNvPr id="13" name="Text 10"/>
          <p:cNvSpPr/>
          <p:nvPr/>
        </p:nvSpPr>
        <p:spPr>
          <a:xfrm>
            <a:off x="223064" y="7134900"/>
            <a:ext cx="19812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66193" y="4485235"/>
            <a:ext cx="337207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IN" sz="2300" b="1" dirty="0"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Existing System Challenges:</a:t>
            </a:r>
            <a:endParaRPr lang="en-US" sz="2300" b="1" dirty="0">
              <a:latin typeface="Segoe UI" panose="020B0502040204020203" pitchFamily="34" charset="0"/>
              <a:ea typeface="Red Hat Text"/>
              <a:cs typeface="Segoe UI" panose="020B0502040204020203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569456" y="5083132"/>
            <a:ext cx="6690717" cy="2132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GUI Dependency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: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Graphical email clients are slow and resource-heavy.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Fluent Icons" panose="050A0102010101010101" pitchFamily="18" charset="0"/>
              <a:ea typeface="Red Hat Text"/>
              <a:cs typeface="Red Hat Tex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Manual Processes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: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Email management relies heavily on manual sorting, searching, and flagging.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Fluent Icons" panose="050A0102010101010101" pitchFamily="18" charset="0"/>
              <a:ea typeface="Red Hat Text"/>
              <a:cs typeface="Red Hat Tex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Basic Notification Systems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: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Existing tools lack advanced, customizable notifications for better user responsiveness </a:t>
            </a:r>
          </a:p>
        </p:txBody>
      </p:sp>
      <p:sp>
        <p:nvSpPr>
          <p:cNvPr id="17" name="Text 0">
            <a:extLst>
              <a:ext uri="{FF2B5EF4-FFF2-40B4-BE49-F238E27FC236}">
                <a16:creationId xmlns:a16="http://schemas.microsoft.com/office/drawing/2014/main" id="{D47CE575-EEF4-D8CE-03B5-DE2C272F0942}"/>
              </a:ext>
            </a:extLst>
          </p:cNvPr>
          <p:cNvSpPr/>
          <p:nvPr/>
        </p:nvSpPr>
        <p:spPr>
          <a:xfrm>
            <a:off x="1066193" y="1425664"/>
            <a:ext cx="3973398" cy="383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IN" sz="2300" b="1" dirty="0"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Inefficient Email Workflows:</a:t>
            </a:r>
            <a:endParaRPr lang="en-US" sz="2300" b="1" dirty="0">
              <a:latin typeface="Segoe UI" panose="020B0502040204020203" pitchFamily="34" charset="0"/>
              <a:ea typeface="Red Hat Text"/>
              <a:cs typeface="Segoe UI" panose="020B05020402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DD70D7-6ED7-CAD6-0897-9759F6B8E174}"/>
              </a:ext>
            </a:extLst>
          </p:cNvPr>
          <p:cNvSpPr txBox="1"/>
          <p:nvPr/>
        </p:nvSpPr>
        <p:spPr>
          <a:xfrm>
            <a:off x="1153499" y="2098743"/>
            <a:ext cx="415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Impact" panose="020B0806030902050204" pitchFamily="34" charset="0"/>
              </a:rPr>
              <a:t>1</a:t>
            </a:r>
          </a:p>
        </p:txBody>
      </p:sp>
      <p:sp>
        <p:nvSpPr>
          <p:cNvPr id="20" name="Shape 1">
            <a:extLst>
              <a:ext uri="{FF2B5EF4-FFF2-40B4-BE49-F238E27FC236}">
                <a16:creationId xmlns:a16="http://schemas.microsoft.com/office/drawing/2014/main" id="{8E3289F7-DE4C-4809-F6A9-B62615298CBF}"/>
              </a:ext>
            </a:extLst>
          </p:cNvPr>
          <p:cNvSpPr/>
          <p:nvPr/>
        </p:nvSpPr>
        <p:spPr>
          <a:xfrm>
            <a:off x="1122690" y="3636042"/>
            <a:ext cx="378143" cy="383025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21" name="Shape 1">
            <a:extLst>
              <a:ext uri="{FF2B5EF4-FFF2-40B4-BE49-F238E27FC236}">
                <a16:creationId xmlns:a16="http://schemas.microsoft.com/office/drawing/2014/main" id="{EAF25873-4629-7A76-F119-C02C47771CF3}"/>
              </a:ext>
            </a:extLst>
          </p:cNvPr>
          <p:cNvSpPr/>
          <p:nvPr/>
        </p:nvSpPr>
        <p:spPr>
          <a:xfrm>
            <a:off x="1074206" y="2863747"/>
            <a:ext cx="378143" cy="383025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D5AA435-3E68-92A5-350F-B287F8BB5004}"/>
              </a:ext>
            </a:extLst>
          </p:cNvPr>
          <p:cNvSpPr txBox="1"/>
          <p:nvPr/>
        </p:nvSpPr>
        <p:spPr>
          <a:xfrm>
            <a:off x="1127269" y="2859174"/>
            <a:ext cx="415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Impact" panose="020B0806030902050204" pitchFamily="34" charset="0"/>
              </a:rPr>
              <a:t>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24EDC29-5C47-31EA-F8BE-24AFBD7EB0C9}"/>
              </a:ext>
            </a:extLst>
          </p:cNvPr>
          <p:cNvSpPr txBox="1"/>
          <p:nvPr/>
        </p:nvSpPr>
        <p:spPr>
          <a:xfrm>
            <a:off x="1163435" y="3649469"/>
            <a:ext cx="415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Impact" panose="020B0806030902050204" pitchFamily="34" charset="0"/>
              </a:rPr>
              <a:t>3</a:t>
            </a:r>
          </a:p>
        </p:txBody>
      </p:sp>
      <p:sp>
        <p:nvSpPr>
          <p:cNvPr id="31" name="Shape 1">
            <a:extLst>
              <a:ext uri="{FF2B5EF4-FFF2-40B4-BE49-F238E27FC236}">
                <a16:creationId xmlns:a16="http://schemas.microsoft.com/office/drawing/2014/main" id="{752DDD08-F328-CF77-C8BA-CB9ABE75E203}"/>
              </a:ext>
            </a:extLst>
          </p:cNvPr>
          <p:cNvSpPr/>
          <p:nvPr/>
        </p:nvSpPr>
        <p:spPr>
          <a:xfrm>
            <a:off x="1076822" y="5228605"/>
            <a:ext cx="378143" cy="383025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32" name="Shape 1">
            <a:extLst>
              <a:ext uri="{FF2B5EF4-FFF2-40B4-BE49-F238E27FC236}">
                <a16:creationId xmlns:a16="http://schemas.microsoft.com/office/drawing/2014/main" id="{53A3D5E0-DCE0-88F6-328A-2E8B1CC93557}"/>
              </a:ext>
            </a:extLst>
          </p:cNvPr>
          <p:cNvSpPr/>
          <p:nvPr/>
        </p:nvSpPr>
        <p:spPr>
          <a:xfrm>
            <a:off x="1048926" y="5982196"/>
            <a:ext cx="378143" cy="383025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33" name="Shape 1">
            <a:extLst>
              <a:ext uri="{FF2B5EF4-FFF2-40B4-BE49-F238E27FC236}">
                <a16:creationId xmlns:a16="http://schemas.microsoft.com/office/drawing/2014/main" id="{569A98FF-556E-B053-83E1-1A9438F63BEA}"/>
              </a:ext>
            </a:extLst>
          </p:cNvPr>
          <p:cNvSpPr/>
          <p:nvPr/>
        </p:nvSpPr>
        <p:spPr>
          <a:xfrm>
            <a:off x="1048925" y="6635736"/>
            <a:ext cx="378143" cy="383025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7415011-D30F-3039-CFC0-A3C461408477}"/>
              </a:ext>
            </a:extLst>
          </p:cNvPr>
          <p:cNvSpPr txBox="1"/>
          <p:nvPr/>
        </p:nvSpPr>
        <p:spPr>
          <a:xfrm>
            <a:off x="1128061" y="5235451"/>
            <a:ext cx="415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Impact" panose="020B0806030902050204" pitchFamily="34" charset="0"/>
              </a:rPr>
              <a:t>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EE6CDB3-7A25-0779-FB62-CD588602A124}"/>
              </a:ext>
            </a:extLst>
          </p:cNvPr>
          <p:cNvSpPr txBox="1"/>
          <p:nvPr/>
        </p:nvSpPr>
        <p:spPr>
          <a:xfrm>
            <a:off x="1097920" y="6010406"/>
            <a:ext cx="415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Impact" panose="020B0806030902050204" pitchFamily="34" charset="0"/>
              </a:rPr>
              <a:t>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BEE8510-62F3-8ECB-3CCC-23008F5D4F57}"/>
              </a:ext>
            </a:extLst>
          </p:cNvPr>
          <p:cNvSpPr txBox="1"/>
          <p:nvPr/>
        </p:nvSpPr>
        <p:spPr>
          <a:xfrm>
            <a:off x="1097920" y="6650253"/>
            <a:ext cx="415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Impact" panose="020B0806030902050204" pitchFamily="34" charset="0"/>
              </a:rPr>
              <a:t>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90936"/>
            <a:ext cx="668988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Segoe UI" panose="020B0502040204020203" pitchFamily="34" charset="0"/>
                <a:ea typeface="Red Hat Text" pitchFamily="34" charset="-122"/>
                <a:cs typeface="Segoe UI" panose="020B0502040204020203" pitchFamily="34" charset="0"/>
              </a:rPr>
              <a:t>The Solution: MailOps-CLI</a:t>
            </a:r>
            <a:endParaRPr lang="en-US" sz="4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7" name="Shape 1">
            <a:extLst>
              <a:ext uri="{FF2B5EF4-FFF2-40B4-BE49-F238E27FC236}">
                <a16:creationId xmlns:a16="http://schemas.microsoft.com/office/drawing/2014/main" id="{0B3803C3-EB71-93CF-93E9-7A86E3CB1107}"/>
              </a:ext>
            </a:extLst>
          </p:cNvPr>
          <p:cNvSpPr/>
          <p:nvPr/>
        </p:nvSpPr>
        <p:spPr>
          <a:xfrm>
            <a:off x="1068943" y="1988106"/>
            <a:ext cx="3720465" cy="2168020"/>
          </a:xfrm>
          <a:prstGeom prst="roundRect">
            <a:avLst>
              <a:gd name="adj" fmla="val 1243"/>
            </a:avLst>
          </a:prstGeom>
          <a:solidFill>
            <a:srgbClr val="F3E8E8"/>
          </a:solidFill>
          <a:ln/>
        </p:spPr>
      </p:sp>
      <p:sp>
        <p:nvSpPr>
          <p:cNvPr id="38" name="Text 2">
            <a:extLst>
              <a:ext uri="{FF2B5EF4-FFF2-40B4-BE49-F238E27FC236}">
                <a16:creationId xmlns:a16="http://schemas.microsoft.com/office/drawing/2014/main" id="{450EE22A-0A91-65A4-EDD0-7CFAAFEEFB4E}"/>
              </a:ext>
            </a:extLst>
          </p:cNvPr>
          <p:cNvSpPr/>
          <p:nvPr/>
        </p:nvSpPr>
        <p:spPr>
          <a:xfrm>
            <a:off x="1281827" y="2200989"/>
            <a:ext cx="2885242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IN" sz="1900" b="1" dirty="0"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Command-Line Interface:</a:t>
            </a:r>
            <a:endParaRPr lang="en-US" sz="1900" b="1" dirty="0">
              <a:latin typeface="Segoe UI" panose="020B0502040204020203" pitchFamily="34" charset="0"/>
              <a:ea typeface="Red Hat Text"/>
              <a:cs typeface="Segoe UI" panose="020B0502040204020203" pitchFamily="34" charset="0"/>
            </a:endParaRPr>
          </a:p>
        </p:txBody>
      </p:sp>
      <p:sp>
        <p:nvSpPr>
          <p:cNvPr id="39" name="Text 3">
            <a:extLst>
              <a:ext uri="{FF2B5EF4-FFF2-40B4-BE49-F238E27FC236}">
                <a16:creationId xmlns:a16="http://schemas.microsoft.com/office/drawing/2014/main" id="{AEC283E2-07D6-9D6C-2D80-82889BBF913D}"/>
              </a:ext>
            </a:extLst>
          </p:cNvPr>
          <p:cNvSpPr/>
          <p:nvPr/>
        </p:nvSpPr>
        <p:spPr>
          <a:xfrm>
            <a:off x="1281826" y="2755798"/>
            <a:ext cx="3294698" cy="10489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 lightweight, fast interface for managing emails without the need for a GUI.</a:t>
            </a:r>
          </a:p>
        </p:txBody>
      </p:sp>
      <p:sp>
        <p:nvSpPr>
          <p:cNvPr id="40" name="Shape 4">
            <a:extLst>
              <a:ext uri="{FF2B5EF4-FFF2-40B4-BE49-F238E27FC236}">
                <a16:creationId xmlns:a16="http://schemas.microsoft.com/office/drawing/2014/main" id="{801EA738-A13C-5ECE-F9B6-37B6F0BC72F1}"/>
              </a:ext>
            </a:extLst>
          </p:cNvPr>
          <p:cNvSpPr/>
          <p:nvPr/>
        </p:nvSpPr>
        <p:spPr>
          <a:xfrm>
            <a:off x="5002292" y="1988106"/>
            <a:ext cx="3720465" cy="2168020"/>
          </a:xfrm>
          <a:prstGeom prst="roundRect">
            <a:avLst>
              <a:gd name="adj" fmla="val 1243"/>
            </a:avLst>
          </a:prstGeom>
          <a:solidFill>
            <a:srgbClr val="F3E8E8"/>
          </a:solidFill>
          <a:ln/>
        </p:spPr>
      </p:sp>
      <p:sp>
        <p:nvSpPr>
          <p:cNvPr id="41" name="Text 5">
            <a:extLst>
              <a:ext uri="{FF2B5EF4-FFF2-40B4-BE49-F238E27FC236}">
                <a16:creationId xmlns:a16="http://schemas.microsoft.com/office/drawing/2014/main" id="{6BB3C0F9-2FFC-D169-B169-96CDD39ECCCC}"/>
              </a:ext>
            </a:extLst>
          </p:cNvPr>
          <p:cNvSpPr/>
          <p:nvPr/>
        </p:nvSpPr>
        <p:spPr>
          <a:xfrm>
            <a:off x="5215176" y="2200989"/>
            <a:ext cx="2820948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IN" sz="1900" b="1" dirty="0"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Advanced Email Organization</a:t>
            </a:r>
            <a:endParaRPr lang="en-US" sz="1900" b="1" dirty="0">
              <a:latin typeface="Segoe UI" panose="020B0502040204020203" pitchFamily="34" charset="0"/>
              <a:ea typeface="Red Hat Text"/>
              <a:cs typeface="Segoe UI" panose="020B0502040204020203" pitchFamily="34" charset="0"/>
            </a:endParaRPr>
          </a:p>
        </p:txBody>
      </p:sp>
      <p:sp>
        <p:nvSpPr>
          <p:cNvPr id="42" name="Text 6">
            <a:extLst>
              <a:ext uri="{FF2B5EF4-FFF2-40B4-BE49-F238E27FC236}">
                <a16:creationId xmlns:a16="http://schemas.microsoft.com/office/drawing/2014/main" id="{8627A49E-651C-40E8-6964-98212422C290}"/>
              </a:ext>
            </a:extLst>
          </p:cNvPr>
          <p:cNvSpPr/>
          <p:nvPr/>
        </p:nvSpPr>
        <p:spPr>
          <a:xfrm>
            <a:off x="5226108" y="2727006"/>
            <a:ext cx="3294698" cy="12063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Automates email sorting, searching, and flagging for better organization.</a:t>
            </a:r>
          </a:p>
        </p:txBody>
      </p:sp>
      <p:sp>
        <p:nvSpPr>
          <p:cNvPr id="43" name="Shape 7">
            <a:extLst>
              <a:ext uri="{FF2B5EF4-FFF2-40B4-BE49-F238E27FC236}">
                <a16:creationId xmlns:a16="http://schemas.microsoft.com/office/drawing/2014/main" id="{0559AC5A-944A-93AE-1106-5455F0F05067}"/>
              </a:ext>
            </a:extLst>
          </p:cNvPr>
          <p:cNvSpPr/>
          <p:nvPr/>
        </p:nvSpPr>
        <p:spPr>
          <a:xfrm>
            <a:off x="1049893" y="4827271"/>
            <a:ext cx="3720465" cy="2015728"/>
          </a:xfrm>
          <a:prstGeom prst="roundRect">
            <a:avLst>
              <a:gd name="adj" fmla="val 1243"/>
            </a:avLst>
          </a:prstGeom>
          <a:solidFill>
            <a:srgbClr val="F3E8E8"/>
          </a:solidFill>
          <a:ln/>
        </p:spPr>
      </p:sp>
      <p:sp>
        <p:nvSpPr>
          <p:cNvPr id="44" name="Text 8">
            <a:extLst>
              <a:ext uri="{FF2B5EF4-FFF2-40B4-BE49-F238E27FC236}">
                <a16:creationId xmlns:a16="http://schemas.microsoft.com/office/drawing/2014/main" id="{C5EA591E-42FF-81BB-28DB-6AFD54294993}"/>
              </a:ext>
            </a:extLst>
          </p:cNvPr>
          <p:cNvSpPr/>
          <p:nvPr/>
        </p:nvSpPr>
        <p:spPr>
          <a:xfrm>
            <a:off x="1262777" y="5040154"/>
            <a:ext cx="2844998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IN" sz="1900" b="1" dirty="0">
                <a:latin typeface="Segoe UI" panose="020B0502040204020203" pitchFamily="34" charset="0"/>
                <a:cs typeface="Segoe UI" panose="020B0502040204020203" pitchFamily="34" charset="0"/>
              </a:rPr>
              <a:t>Speed &amp; Efficiency</a:t>
            </a:r>
            <a:r>
              <a:rPr lang="en-IN" sz="1900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lang="en-US" sz="19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 9">
            <a:extLst>
              <a:ext uri="{FF2B5EF4-FFF2-40B4-BE49-F238E27FC236}">
                <a16:creationId xmlns:a16="http://schemas.microsoft.com/office/drawing/2014/main" id="{2BDC99D5-B6C3-41D7-ACCA-A80DD6FAE7DC}"/>
              </a:ext>
            </a:extLst>
          </p:cNvPr>
          <p:cNvSpPr/>
          <p:nvPr/>
        </p:nvSpPr>
        <p:spPr>
          <a:xfrm>
            <a:off x="1262777" y="5480923"/>
            <a:ext cx="3294698" cy="13620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Reduce the time spent on manual email management tasks.</a:t>
            </a:r>
          </a:p>
        </p:txBody>
      </p:sp>
      <p:sp>
        <p:nvSpPr>
          <p:cNvPr id="46" name="Shape 10">
            <a:extLst>
              <a:ext uri="{FF2B5EF4-FFF2-40B4-BE49-F238E27FC236}">
                <a16:creationId xmlns:a16="http://schemas.microsoft.com/office/drawing/2014/main" id="{8C48588C-4205-2783-2827-56C88D2E3762}"/>
              </a:ext>
            </a:extLst>
          </p:cNvPr>
          <p:cNvSpPr/>
          <p:nvPr/>
        </p:nvSpPr>
        <p:spPr>
          <a:xfrm>
            <a:off x="4983242" y="4827271"/>
            <a:ext cx="3720465" cy="2015728"/>
          </a:xfrm>
          <a:prstGeom prst="roundRect">
            <a:avLst>
              <a:gd name="adj" fmla="val 1243"/>
            </a:avLst>
          </a:prstGeom>
          <a:solidFill>
            <a:srgbClr val="F3E8E8"/>
          </a:solidFill>
          <a:ln/>
        </p:spPr>
      </p:sp>
      <p:sp>
        <p:nvSpPr>
          <p:cNvPr id="47" name="Text 11">
            <a:extLst>
              <a:ext uri="{FF2B5EF4-FFF2-40B4-BE49-F238E27FC236}">
                <a16:creationId xmlns:a16="http://schemas.microsoft.com/office/drawing/2014/main" id="{DBD242E9-FE1A-B97A-E7A3-16A0A1679F46}"/>
              </a:ext>
            </a:extLst>
          </p:cNvPr>
          <p:cNvSpPr/>
          <p:nvPr/>
        </p:nvSpPr>
        <p:spPr>
          <a:xfrm>
            <a:off x="5196126" y="5040154"/>
            <a:ext cx="2562582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IN" sz="1900" b="1" dirty="0">
                <a:latin typeface="Segoe UI" panose="020B0502040204020203" pitchFamily="34" charset="0"/>
                <a:cs typeface="Segoe UI" panose="020B0502040204020203" pitchFamily="34" charset="0"/>
              </a:rPr>
              <a:t>User-Friendly for All</a:t>
            </a:r>
            <a:r>
              <a:rPr lang="en-IN" sz="1900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lang="en-US" sz="19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Text 12">
            <a:extLst>
              <a:ext uri="{FF2B5EF4-FFF2-40B4-BE49-F238E27FC236}">
                <a16:creationId xmlns:a16="http://schemas.microsoft.com/office/drawing/2014/main" id="{8F6C9A39-0813-44A5-BB07-DD8FB1042E07}"/>
              </a:ext>
            </a:extLst>
          </p:cNvPr>
          <p:cNvSpPr/>
          <p:nvPr/>
        </p:nvSpPr>
        <p:spPr>
          <a:xfrm>
            <a:off x="5196126" y="5480923"/>
            <a:ext cx="3294698" cy="13620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Tailored for both novice and advanced users with simple, intuitive commands.</a:t>
            </a:r>
          </a:p>
        </p:txBody>
      </p:sp>
      <p:sp>
        <p:nvSpPr>
          <p:cNvPr id="49" name="Shape 10">
            <a:extLst>
              <a:ext uri="{FF2B5EF4-FFF2-40B4-BE49-F238E27FC236}">
                <a16:creationId xmlns:a16="http://schemas.microsoft.com/office/drawing/2014/main" id="{F6DA3888-2FED-C56B-9906-8C6CDFC7D2F4}"/>
              </a:ext>
            </a:extLst>
          </p:cNvPr>
          <p:cNvSpPr/>
          <p:nvPr/>
        </p:nvSpPr>
        <p:spPr>
          <a:xfrm>
            <a:off x="8946573" y="1989556"/>
            <a:ext cx="4064166" cy="2168020"/>
          </a:xfrm>
          <a:prstGeom prst="roundRect">
            <a:avLst>
              <a:gd name="adj" fmla="val 1243"/>
            </a:avLst>
          </a:prstGeom>
          <a:solidFill>
            <a:srgbClr val="F3E8E8"/>
          </a:solidFill>
          <a:ln/>
        </p:spPr>
      </p:sp>
      <p:sp>
        <p:nvSpPr>
          <p:cNvPr id="50" name="Text 11">
            <a:extLst>
              <a:ext uri="{FF2B5EF4-FFF2-40B4-BE49-F238E27FC236}">
                <a16:creationId xmlns:a16="http://schemas.microsoft.com/office/drawing/2014/main" id="{54CB6261-7CD4-16F1-6AEC-191918AD3D4A}"/>
              </a:ext>
            </a:extLst>
          </p:cNvPr>
          <p:cNvSpPr/>
          <p:nvPr/>
        </p:nvSpPr>
        <p:spPr>
          <a:xfrm>
            <a:off x="9159847" y="2198433"/>
            <a:ext cx="2562582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IN" sz="1900" b="1" dirty="0"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Efficient Workflow: </a:t>
            </a:r>
            <a:endParaRPr lang="en-US" sz="1900" b="1" dirty="0">
              <a:latin typeface="Segoe UI" panose="020B0502040204020203" pitchFamily="34" charset="0"/>
              <a:ea typeface="Red Hat Text"/>
              <a:cs typeface="Segoe UI" panose="020B0502040204020203" pitchFamily="34" charset="0"/>
            </a:endParaRPr>
          </a:p>
        </p:txBody>
      </p:sp>
      <p:sp>
        <p:nvSpPr>
          <p:cNvPr id="51" name="Text 12">
            <a:extLst>
              <a:ext uri="{FF2B5EF4-FFF2-40B4-BE49-F238E27FC236}">
                <a16:creationId xmlns:a16="http://schemas.microsoft.com/office/drawing/2014/main" id="{DF0BFF16-C7E2-9766-4E80-C567C6795AEA}"/>
              </a:ext>
            </a:extLst>
          </p:cNvPr>
          <p:cNvSpPr/>
          <p:nvPr/>
        </p:nvSpPr>
        <p:spPr>
          <a:xfrm>
            <a:off x="9182230" y="2604597"/>
            <a:ext cx="3615626" cy="15143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Allows quick access to email features (sending, reading, starring, searching) via simple commands, improving productivity.</a:t>
            </a:r>
          </a:p>
        </p:txBody>
      </p:sp>
      <p:sp>
        <p:nvSpPr>
          <p:cNvPr id="52" name="Shape 10">
            <a:extLst>
              <a:ext uri="{FF2B5EF4-FFF2-40B4-BE49-F238E27FC236}">
                <a16:creationId xmlns:a16="http://schemas.microsoft.com/office/drawing/2014/main" id="{248C7599-1D35-B15B-AFAD-AEF15D5489FD}"/>
              </a:ext>
            </a:extLst>
          </p:cNvPr>
          <p:cNvSpPr/>
          <p:nvPr/>
        </p:nvSpPr>
        <p:spPr>
          <a:xfrm>
            <a:off x="9004763" y="4904857"/>
            <a:ext cx="3986926" cy="1961240"/>
          </a:xfrm>
          <a:prstGeom prst="roundRect">
            <a:avLst>
              <a:gd name="adj" fmla="val 1243"/>
            </a:avLst>
          </a:prstGeom>
          <a:solidFill>
            <a:srgbClr val="F3E8E8"/>
          </a:solidFill>
          <a:ln/>
        </p:spPr>
      </p:sp>
      <p:sp>
        <p:nvSpPr>
          <p:cNvPr id="53" name="Text 11">
            <a:extLst>
              <a:ext uri="{FF2B5EF4-FFF2-40B4-BE49-F238E27FC236}">
                <a16:creationId xmlns:a16="http://schemas.microsoft.com/office/drawing/2014/main" id="{D99DB02C-97F1-AA1A-2D72-345437A1BF39}"/>
              </a:ext>
            </a:extLst>
          </p:cNvPr>
          <p:cNvSpPr/>
          <p:nvPr/>
        </p:nvSpPr>
        <p:spPr>
          <a:xfrm>
            <a:off x="9217646" y="5094642"/>
            <a:ext cx="2562582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IN" sz="1900" b="1" dirty="0">
                <a:latin typeface="Segoe UI" panose="020B0502040204020203" pitchFamily="34" charset="0"/>
                <a:cs typeface="Segoe UI" panose="020B0502040204020203" pitchFamily="34" charset="0"/>
              </a:rPr>
              <a:t>Resource-Friendly</a:t>
            </a:r>
            <a:r>
              <a:rPr lang="en-IN" sz="1900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lang="en-US" sz="19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4" name="Text 12">
            <a:extLst>
              <a:ext uri="{FF2B5EF4-FFF2-40B4-BE49-F238E27FC236}">
                <a16:creationId xmlns:a16="http://schemas.microsoft.com/office/drawing/2014/main" id="{770DF80B-5AD2-5C6C-F91B-51436290177E}"/>
              </a:ext>
            </a:extLst>
          </p:cNvPr>
          <p:cNvSpPr/>
          <p:nvPr/>
        </p:nvSpPr>
        <p:spPr>
          <a:xfrm>
            <a:off x="9484108" y="5535411"/>
            <a:ext cx="3294698" cy="1093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Operates without consuming system resources like traditional email clients.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49F36B0D-07E9-FBFB-A5EF-4701BD6C1A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0819" y="7751423"/>
            <a:ext cx="1733224" cy="37426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66653" y="1133532"/>
            <a:ext cx="3426976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1F1E1E"/>
                </a:solidFill>
                <a:latin typeface="Segoe UI" panose="020B0502040204020203" pitchFamily="34" charset="0"/>
                <a:ea typeface="Red Hat Text" pitchFamily="34" charset="-122"/>
                <a:cs typeface="Segoe UI" panose="020B0502040204020203" pitchFamily="34" charset="0"/>
              </a:rPr>
              <a:t>Software</a:t>
            </a:r>
            <a:r>
              <a:rPr lang="en-US" sz="41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 Tools</a:t>
            </a:r>
            <a:endParaRPr lang="en-US" sz="4100" dirty="0"/>
          </a:p>
        </p:txBody>
      </p:sp>
      <p:sp>
        <p:nvSpPr>
          <p:cNvPr id="8" name="Text 5"/>
          <p:cNvSpPr/>
          <p:nvPr/>
        </p:nvSpPr>
        <p:spPr>
          <a:xfrm>
            <a:off x="6182591" y="2000230"/>
            <a:ext cx="2619732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IN" sz="2400" dirty="0"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Technologies Used:</a:t>
            </a:r>
            <a:endParaRPr lang="en-US" sz="2050" dirty="0">
              <a:latin typeface="Segoe UI" panose="020B0502040204020203" pitchFamily="34" charset="0"/>
              <a:ea typeface="Red Hat Text"/>
              <a:cs typeface="Segoe UI" panose="020B0502040204020203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6270275" y="5079692"/>
            <a:ext cx="2680692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IN" sz="2400" dirty="0"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Supporting Tools:</a:t>
            </a:r>
            <a:endParaRPr lang="en-US" sz="2050" dirty="0">
              <a:latin typeface="Segoe UI" panose="020B0502040204020203" pitchFamily="34" charset="0"/>
              <a:ea typeface="Red Hat Text"/>
              <a:cs typeface="Segoe UI" panose="020B0502040204020203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824311" y="6146840"/>
            <a:ext cx="6026825" cy="1068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A09998C-D043-5580-80B6-D09025FBB837}"/>
              </a:ext>
            </a:extLst>
          </p:cNvPr>
          <p:cNvSpPr txBox="1"/>
          <p:nvPr/>
        </p:nvSpPr>
        <p:spPr>
          <a:xfrm>
            <a:off x="6182591" y="2495768"/>
            <a:ext cx="8354291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Node.js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JavaScript runtime for building scalable server-side applications.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Fluent Icons" panose="050A0102010101010101" pitchFamily="18" charset="0"/>
              <a:ea typeface="Red Hat Text"/>
              <a:cs typeface="Red Hat Tex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JavaScript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Language used for scripting email commands.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ubai" panose="020B0503030403030204" pitchFamily="34" charset="-78"/>
              <a:ea typeface="Red Hat Text"/>
              <a:cs typeface="Dubai" panose="020B0503030403030204" pitchFamily="34" charset="-78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Node mailer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Module for sending and receiving emails.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cript MT Bold" panose="03040602040607080904" pitchFamily="66" charset="0"/>
              <a:ea typeface="Red Hat Text"/>
              <a:cs typeface="Red Hat Tex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JSON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Used for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storing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email data and configurations locally.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cript MT Bold" panose="03040602040607080904" pitchFamily="66" charset="0"/>
              <a:ea typeface="Red Hat Text"/>
              <a:cs typeface="Red Hat Tex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CLI (Command-Line Interface)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Lightweight interface for email management. </a:t>
            </a:r>
          </a:p>
          <a:p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E914456-E9BC-9D5C-247A-2209007DB0D5}"/>
              </a:ext>
            </a:extLst>
          </p:cNvPr>
          <p:cNvSpPr txBox="1"/>
          <p:nvPr/>
        </p:nvSpPr>
        <p:spPr>
          <a:xfrm>
            <a:off x="6681355" y="5625232"/>
            <a:ext cx="716978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Git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Version control for collaboration.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Red Hat Text"/>
              <a:ea typeface="Red Hat Text"/>
              <a:cs typeface="Red Hat Tex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Visual Studio Code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Red Hat Text"/>
                <a:cs typeface="Segoe UI" panose="020B0502040204020203" pitchFamily="34" charset="0"/>
              </a:rPr>
              <a:t>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Code editor for development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45094" y="653533"/>
            <a:ext cx="2735862" cy="626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1F1E1E"/>
                </a:solidFill>
                <a:latin typeface="Segoe UI" panose="020B0502040204020203" pitchFamily="34" charset="0"/>
                <a:ea typeface="Red Hat Text" pitchFamily="34" charset="-122"/>
                <a:cs typeface="Segoe UI" panose="020B0502040204020203" pitchFamily="34" charset="0"/>
              </a:rPr>
              <a:t>Architecture</a:t>
            </a:r>
            <a:endParaRPr lang="en-US" sz="39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C33DAB0-8EFC-5DB7-C4AA-9CCFF9B1B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158" y="1571193"/>
            <a:ext cx="12485856" cy="552579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4B3C047-DD81-6B38-7058-2623A72968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80819" y="7751423"/>
            <a:ext cx="1733224" cy="37426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1394" y="1064472"/>
            <a:ext cx="5054387" cy="572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IN" sz="3600" dirty="0">
                <a:latin typeface="Segoe UI" panose="020B0502040204020203" pitchFamily="34" charset="0"/>
                <a:cs typeface="Segoe UI" panose="020B0502040204020203" pitchFamily="34" charset="0"/>
              </a:rPr>
              <a:t>Modules in MailOps-CLI</a:t>
            </a:r>
            <a:endParaRPr lang="en-US" sz="3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024295" y="1998009"/>
            <a:ext cx="7995014" cy="49846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buFont typeface="+mj-lt"/>
              <a:buAutoNum type="arabicPeriod"/>
            </a:pPr>
            <a:r>
              <a:rPr lang="en-US" dirty="0"/>
              <a:t> </a:t>
            </a: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Storage Module</a:t>
            </a:r>
          </a:p>
          <a:p>
            <a:pPr>
              <a:buFont typeface="+mj-lt"/>
              <a:buAutoNum type="arabicPeriod"/>
            </a:pPr>
            <a:endParaRPr lang="en-US" sz="5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Stores emails and user settings locally for offline access.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Uses JSON to cache data, improving loading times and reducing server dependency.</a:t>
            </a:r>
          </a:p>
          <a:p>
            <a:pPr marL="742950" lvl="1" indent="-285750">
              <a:buFont typeface="+mj-lt"/>
              <a:buAutoNum type="arabicPeriod"/>
            </a:pPr>
            <a:endParaRPr lang="en-US" sz="1000" dirty="0"/>
          </a:p>
          <a:p>
            <a:pPr>
              <a:buFont typeface="+mj-lt"/>
              <a:buAutoNum type="arabicPeriod"/>
            </a:pP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Notification Module</a:t>
            </a:r>
          </a:p>
          <a:p>
            <a:pPr>
              <a:buFont typeface="+mj-lt"/>
              <a:buAutoNum type="arabicPeriod"/>
            </a:pPr>
            <a:endParaRPr lang="en-US" sz="5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Monitors inbox and alerts users to new emails.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Provides notifications directly within the CLI for quick updates.</a:t>
            </a:r>
          </a:p>
          <a:p>
            <a:pPr marL="742950" lvl="1" indent="-285750">
              <a:buFont typeface="+mj-lt"/>
              <a:buAutoNum type="arabicPeriod"/>
            </a:pPr>
            <a:endParaRPr lang="en-US" sz="1000" dirty="0"/>
          </a:p>
          <a:p>
            <a:pPr>
              <a:buFont typeface="+mj-lt"/>
              <a:buAutoNum type="arabicPeriod"/>
            </a:pPr>
            <a:r>
              <a:rPr lang="en-US" b="1" dirty="0"/>
              <a:t> </a:t>
            </a: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Log Module</a:t>
            </a:r>
          </a:p>
          <a:p>
            <a:pPr>
              <a:buFont typeface="+mj-lt"/>
              <a:buAutoNum type="arabicPeriod"/>
            </a:pPr>
            <a:endParaRPr lang="en-US" sz="5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Maintains a log of sent emails for easy reference.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Helps track email activity and supports efficient email management.</a:t>
            </a:r>
          </a:p>
          <a:p>
            <a:pPr marL="742950" lvl="1" indent="-285750">
              <a:buFont typeface="+mj-lt"/>
              <a:buAutoNum type="arabicPeriod"/>
            </a:pPr>
            <a:endParaRPr lang="en-US" sz="1000" dirty="0"/>
          </a:p>
          <a:p>
            <a:pPr>
              <a:buFont typeface="+mj-lt"/>
              <a:buAutoNum type="arabicPeriod"/>
            </a:pPr>
            <a:r>
              <a:rPr lang="en-US" b="1" dirty="0"/>
              <a:t> </a:t>
            </a: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Command Execution Module</a:t>
            </a:r>
          </a:p>
          <a:p>
            <a:pPr>
              <a:buFont typeface="+mj-lt"/>
              <a:buAutoNum type="arabicPeriod"/>
            </a:pPr>
            <a:endParaRPr lang="en-US" sz="5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Interprets and executes user commands like sending, reading, and starring emails.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Supports flexible filters (e.g., by date or sender) for efficient email handling.</a:t>
            </a:r>
          </a:p>
        </p:txBody>
      </p:sp>
      <p:pic>
        <p:nvPicPr>
          <p:cNvPr id="13" name="Image 0" descr="preencoded.png">
            <a:extLst>
              <a:ext uri="{FF2B5EF4-FFF2-40B4-BE49-F238E27FC236}">
                <a16:creationId xmlns:a16="http://schemas.microsoft.com/office/drawing/2014/main" id="{19269938-B930-FECB-A985-95E5EB4B18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826</Words>
  <Application>Microsoft Office PowerPoint</Application>
  <PresentationFormat>Custom</PresentationFormat>
  <Paragraphs>120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Copperplate Gothic Bold</vt:lpstr>
      <vt:lpstr>Dubai</vt:lpstr>
      <vt:lpstr>Impact</vt:lpstr>
      <vt:lpstr>Red Hat Text</vt:lpstr>
      <vt:lpstr>Segoe UI</vt:lpstr>
      <vt:lpstr>Arial</vt:lpstr>
      <vt:lpstr>Segoe Fluent Icons</vt:lpstr>
      <vt:lpstr>Script MT Bold</vt:lpstr>
      <vt:lpstr>Wingdings</vt:lpstr>
      <vt:lpstr>Roboto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Elanthirayan E</cp:lastModifiedBy>
  <cp:revision>6</cp:revision>
  <dcterms:created xsi:type="dcterms:W3CDTF">2024-11-06T13:33:36Z</dcterms:created>
  <dcterms:modified xsi:type="dcterms:W3CDTF">2024-11-06T16:31:30Z</dcterms:modified>
</cp:coreProperties>
</file>